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256" r:id="rId5"/>
    <p:sldId id="261" r:id="rId6"/>
    <p:sldId id="262" r:id="rId7"/>
    <p:sldId id="264" r:id="rId8"/>
    <p:sldId id="263" r:id="rId9"/>
    <p:sldId id="268" r:id="rId10"/>
    <p:sldId id="267" r:id="rId11"/>
    <p:sldId id="265" r:id="rId12"/>
    <p:sldId id="269" r:id="rId13"/>
    <p:sldId id="271" r:id="rId14"/>
    <p:sldId id="272" r:id="rId15"/>
    <p:sldId id="273" r:id="rId16"/>
    <p:sldId id="260" r:id="rId17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87"/>
    <p:restoredTop sz="94559"/>
  </p:normalViewPr>
  <p:slideViewPr>
    <p:cSldViewPr snapToGrid="0" snapToObjects="1">
      <p:cViewPr varScale="1">
        <p:scale>
          <a:sx n="108" d="100"/>
          <a:sy n="108" d="100"/>
        </p:scale>
        <p:origin x="11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0" d="100"/>
          <a:sy n="110" d="100"/>
        </p:scale>
        <p:origin x="397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5.jp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754F97-5CD4-484A-A703-06FB359183C9}" type="datetimeFigureOut">
              <a:rPr lang="nl-BE" smtClean="0"/>
              <a:t>7/10/2019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Klikken om de tekststijl van het model te bewerken
Tweede niveau
Derde niveau
Vierde niveau
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6DACE-09F9-D94F-B822-6D82E48825A2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17333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6DACE-09F9-D94F-B822-6D82E48825A2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01873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buiten, outdoor-object&#10;&#10;Automatisch gegenereerde beschrijving">
            <a:extLst>
              <a:ext uri="{FF2B5EF4-FFF2-40B4-BE49-F238E27FC236}">
                <a16:creationId xmlns:a16="http://schemas.microsoft.com/office/drawing/2014/main" id="{EFA68683-6D80-4547-AC94-2B7035E7A1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" t="861" r="-30" b="186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550A6E-CAD0-3C41-990C-FFB8C720350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2830965"/>
            <a:ext cx="9144000" cy="1600952"/>
          </a:xfrm>
        </p:spPr>
        <p:txBody>
          <a:bodyPr anchor="b"/>
          <a:lstStyle>
            <a:lvl1pPr algn="l">
              <a:defRPr sz="60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6F6E65D-CACD-924B-81D2-888CE4BB18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729991"/>
            <a:ext cx="9144000" cy="111023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Klikken om de ondertitelstijl van het model te bewerken</a:t>
            </a:r>
            <a:endParaRPr lang="nl-BE" dirty="0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B5E772AC-1532-064A-9AEF-68BF9C598E84}"/>
              </a:ext>
            </a:extLst>
          </p:cNvPr>
          <p:cNvSpPr/>
          <p:nvPr userDrawn="1"/>
        </p:nvSpPr>
        <p:spPr>
          <a:xfrm>
            <a:off x="838200" y="-7937"/>
            <a:ext cx="1762812" cy="235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37749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ussenbl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F2EE3BB0-9C5A-1B46-A7B3-45DF8882A9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3041" y="693516"/>
            <a:ext cx="10490759" cy="497152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99E9DB3-FEC5-C445-A1B6-1D705F1A7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05176" y="2210902"/>
            <a:ext cx="8589555" cy="1936751"/>
          </a:xfrm>
        </p:spPr>
        <p:txBody>
          <a:bodyPr anchor="b">
            <a:normAutofit/>
          </a:bodyPr>
          <a:lstStyle>
            <a:lvl1pPr algn="r">
              <a:defRPr sz="4000">
                <a:latin typeface="Georgia" panose="02040502050405020303" pitchFamily="18" charset="0"/>
              </a:defRPr>
            </a:lvl1pPr>
          </a:lstStyle>
          <a:p>
            <a:r>
              <a:rPr lang="nl-NL" dirty="0"/>
              <a:t>Voeg quote toe</a:t>
            </a:r>
            <a:endParaRPr lang="nl-BE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06163179-D689-134E-956D-5E963F4007EE}"/>
              </a:ext>
            </a:extLst>
          </p:cNvPr>
          <p:cNvSpPr/>
          <p:nvPr userDrawn="1"/>
        </p:nvSpPr>
        <p:spPr>
          <a:xfrm>
            <a:off x="1335912" y="-3974"/>
            <a:ext cx="1129496" cy="134429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Tijdelijke aanduiding voor datum 3">
            <a:extLst>
              <a:ext uri="{FF2B5EF4-FFF2-40B4-BE49-F238E27FC236}">
                <a16:creationId xmlns:a16="http://schemas.microsoft.com/office/drawing/2014/main" id="{6B31380B-547B-C343-A096-1003A29347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7/10/2019</a:t>
            </a:fld>
            <a:endParaRPr lang="nl-BE"/>
          </a:p>
        </p:txBody>
      </p:sp>
      <p:sp>
        <p:nvSpPr>
          <p:cNvPr id="8" name="Tijdelijke aanduiding voor voettekst 4">
            <a:extLst>
              <a:ext uri="{FF2B5EF4-FFF2-40B4-BE49-F238E27FC236}">
                <a16:creationId xmlns:a16="http://schemas.microsoft.com/office/drawing/2014/main" id="{C5DDB73F-076C-234A-A9E2-6D0D8C50B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D229549F-2B60-2142-A819-D190B6082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08A7B300-54FE-054C-9E41-12846F36A7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8464A5C-DE2A-2A45-9F66-829D683996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5889" y="4343400"/>
            <a:ext cx="8589023" cy="952500"/>
          </a:xfrm>
        </p:spPr>
        <p:txBody>
          <a:bodyPr>
            <a:normAutofit/>
          </a:bodyPr>
          <a:lstStyle>
            <a:lvl1pPr marL="0" indent="0" algn="r">
              <a:buNone/>
              <a:defRPr sz="14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naam en functie toe</a:t>
            </a:r>
          </a:p>
        </p:txBody>
      </p:sp>
    </p:spTree>
    <p:extLst>
      <p:ext uri="{BB962C8B-B14F-4D97-AF65-F5344CB8AC3E}">
        <p14:creationId xmlns:p14="http://schemas.microsoft.com/office/powerpoint/2010/main" val="1116767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BDF237-9A52-C245-8CEB-F717DB2F1D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498" y="822505"/>
            <a:ext cx="5704049" cy="120306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D49B4CE-2B9D-5843-9F41-B0F6D31856F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245752" y="0"/>
            <a:ext cx="4946248" cy="6858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nl-NL" dirty="0"/>
              <a:t>Voeg een afbeelding toe</a:t>
            </a:r>
            <a:endParaRPr lang="nl-BE" dirty="0"/>
          </a:p>
        </p:txBody>
      </p:sp>
      <p:sp>
        <p:nvSpPr>
          <p:cNvPr id="8" name="Tijdelijke aanduiding voor datum 3">
            <a:extLst>
              <a:ext uri="{FF2B5EF4-FFF2-40B4-BE49-F238E27FC236}">
                <a16:creationId xmlns:a16="http://schemas.microsoft.com/office/drawing/2014/main" id="{D9DB3A6F-CF38-4041-8A3D-A60FAB4B23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7/10/2019</a:t>
            </a:fld>
            <a:endParaRPr lang="nl-BE"/>
          </a:p>
        </p:txBody>
      </p:sp>
      <p:sp>
        <p:nvSpPr>
          <p:cNvPr id="9" name="Tijdelijke aanduiding voor voettekst 4">
            <a:extLst>
              <a:ext uri="{FF2B5EF4-FFF2-40B4-BE49-F238E27FC236}">
                <a16:creationId xmlns:a16="http://schemas.microsoft.com/office/drawing/2014/main" id="{6B0437F1-34D3-2041-99A4-9D287FF0A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1BE249A5-4D57-DA40-A1BF-6F2471BAF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306693EF-B8C0-4F4C-8F07-36CCBFBD28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2" name="Tijdelijke aanduiding voor inhoud 2">
            <a:extLst>
              <a:ext uri="{FF2B5EF4-FFF2-40B4-BE49-F238E27FC236}">
                <a16:creationId xmlns:a16="http://schemas.microsoft.com/office/drawing/2014/main" id="{7440E77A-08E3-F645-9A26-F617CF585EF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2498" y="2222339"/>
            <a:ext cx="5704049" cy="3638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27C56B30-2379-6248-B638-660DF33237F9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Tijdelijke aanduiding voor inhoud 22">
            <a:extLst>
              <a:ext uri="{FF2B5EF4-FFF2-40B4-BE49-F238E27FC236}">
                <a16:creationId xmlns:a16="http://schemas.microsoft.com/office/drawing/2014/main" id="{7BBCA8BC-44EE-744E-AC66-FCEF3AAAA6E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 rot="16200000">
            <a:off x="-2337574" y="3188493"/>
            <a:ext cx="5159375" cy="48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9706067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84E1D0-D165-F643-A22D-A84067BE30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5200" y="457200"/>
            <a:ext cx="4390061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1A9E598-0D83-8646-AD52-86D8E92040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38200" y="99536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8DB43BD-849A-5446-BC42-5B9FBA975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15200" y="2176040"/>
            <a:ext cx="4390061" cy="3692947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600"/>
            </a:lvl1pPr>
            <a:lvl2pPr marL="742950" indent="-285750">
              <a:buFont typeface="Arial" panose="020B0604020202020204" pitchFamily="34" charset="0"/>
              <a:buChar char="•"/>
              <a:defRPr sz="1400"/>
            </a:lvl2pPr>
            <a:lvl3pPr marL="1085850" indent="-171450">
              <a:buFont typeface="Arial" panose="020B0604020202020204" pitchFamily="34" charset="0"/>
              <a:buChar char="•"/>
              <a:defRPr sz="1200"/>
            </a:lvl3pPr>
            <a:lvl4pPr marL="1543050" indent="-171450">
              <a:buFont typeface="Arial" panose="020B0604020202020204" pitchFamily="34" charset="0"/>
              <a:buChar char="•"/>
              <a:defRPr sz="1000"/>
            </a:lvl4pPr>
            <a:lvl5pPr marL="2000250" indent="-171450">
              <a:buFont typeface="Arial" panose="020B0604020202020204" pitchFamily="34" charset="0"/>
              <a:buChar char="•"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8" name="Tijdelijke aanduiding voor datum 3">
            <a:extLst>
              <a:ext uri="{FF2B5EF4-FFF2-40B4-BE49-F238E27FC236}">
                <a16:creationId xmlns:a16="http://schemas.microsoft.com/office/drawing/2014/main" id="{BF2BBE07-F399-6C44-A18B-B50D0D499B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7/10/2019</a:t>
            </a:fld>
            <a:endParaRPr lang="nl-BE"/>
          </a:p>
        </p:txBody>
      </p:sp>
      <p:sp>
        <p:nvSpPr>
          <p:cNvPr id="9" name="Tijdelijke aanduiding voor voettekst 4">
            <a:extLst>
              <a:ext uri="{FF2B5EF4-FFF2-40B4-BE49-F238E27FC236}">
                <a16:creationId xmlns:a16="http://schemas.microsoft.com/office/drawing/2014/main" id="{5576AAFC-257C-E64D-B9A4-3C0FFBC8B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324E7AD6-8023-E54E-9B9D-0FC7625C5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1BFDCDA3-9593-774D-AC06-07454C212F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2" name="Rechthoek 11">
            <a:extLst>
              <a:ext uri="{FF2B5EF4-FFF2-40B4-BE49-F238E27FC236}">
                <a16:creationId xmlns:a16="http://schemas.microsoft.com/office/drawing/2014/main" id="{4C841A7C-F47D-984F-9617-75D34AF3A637}"/>
              </a:ext>
            </a:extLst>
          </p:cNvPr>
          <p:cNvSpPr/>
          <p:nvPr userDrawn="1"/>
        </p:nvSpPr>
        <p:spPr>
          <a:xfrm>
            <a:off x="7315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Tijdelijke aanduiding voor inhoud 22">
            <a:extLst>
              <a:ext uri="{FF2B5EF4-FFF2-40B4-BE49-F238E27FC236}">
                <a16:creationId xmlns:a16="http://schemas.microsoft.com/office/drawing/2014/main" id="{5F6A6F45-7900-AA40-ADEF-90E0DBBBF46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 rot="16200000">
            <a:off x="-2333455" y="3188494"/>
            <a:ext cx="5159375" cy="48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64693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afbeelding 2">
            <a:extLst>
              <a:ext uri="{FF2B5EF4-FFF2-40B4-BE49-F238E27FC236}">
                <a16:creationId xmlns:a16="http://schemas.microsoft.com/office/drawing/2014/main" id="{85515C0B-96AD-114D-9A09-FD86F74CE5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81790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58174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 descr="Afbeelding met outdoor-object, zwart, natuur, foto&#10;&#10;Automatisch gegenereerde beschrijving">
            <a:extLst>
              <a:ext uri="{FF2B5EF4-FFF2-40B4-BE49-F238E27FC236}">
                <a16:creationId xmlns:a16="http://schemas.microsoft.com/office/drawing/2014/main" id="{CF66E106-0223-D740-856C-566C37EBF1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01" y="0"/>
            <a:ext cx="12188398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84E1D0-D165-F643-A22D-A84067BE30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934494"/>
            <a:ext cx="3932237" cy="1600200"/>
          </a:xfrm>
        </p:spPr>
        <p:txBody>
          <a:bodyPr anchor="b"/>
          <a:lstStyle>
            <a:lvl1pPr>
              <a:defRPr sz="32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</a:lstStyle>
          <a:p>
            <a:r>
              <a:rPr lang="nl-NL" dirty="0"/>
              <a:t>Contact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8DB43BD-849A-5446-BC42-5B9FBA9755C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4268787"/>
            <a:ext cx="3932237" cy="1600200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None/>
              <a:defRPr sz="1000">
                <a:solidFill>
                  <a:schemeClr val="bg1"/>
                </a:solidFill>
              </a:defRPr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BE" dirty="0"/>
              <a:t>+32 3 456 78 90</a:t>
            </a:r>
          </a:p>
          <a:p>
            <a:r>
              <a:rPr lang="nl-BE" dirty="0"/>
              <a:t>hello@arinti.ai</a:t>
            </a:r>
          </a:p>
          <a:p>
            <a:r>
              <a:rPr lang="nl-BE" dirty="0"/>
              <a:t>Veldkant 33A, 2550 België</a:t>
            </a:r>
          </a:p>
          <a:p>
            <a:endParaRPr lang="nl-BE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EBDBE59-DBEB-E34D-8FCA-36E75D908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71B67C2-F2DE-454C-892C-08E40DE4861D}" type="datetimeFigureOut">
              <a:rPr lang="nl-BE" smtClean="0"/>
              <a:pPr/>
              <a:t>7/10/2019</a:t>
            </a:fld>
            <a:endParaRPr lang="nl-BE" dirty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FF5AC6A-C403-6B45-8121-8736C8374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828B014-1FE5-4149-9216-078B1E626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9FB79A-2BF7-E14C-A0A8-A4E9315FF6A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32411500-58C3-4E47-BBF9-85A2FEF8A683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839788" y="3572627"/>
            <a:ext cx="3932237" cy="56389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None/>
              <a:defRPr sz="1000">
                <a:solidFill>
                  <a:schemeClr val="bg1"/>
                </a:solidFill>
              </a:defRPr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BE" dirty="0"/>
              <a:t>Naam presentator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B9E2A1FA-8307-3848-B630-38826D8CF798}"/>
              </a:ext>
            </a:extLst>
          </p:cNvPr>
          <p:cNvSpPr/>
          <p:nvPr userDrawn="1"/>
        </p:nvSpPr>
        <p:spPr>
          <a:xfrm>
            <a:off x="838200" y="-7937"/>
            <a:ext cx="1762812" cy="235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1961CB6E-D6DF-AD44-BB8F-5AC1DC07BB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5452" y="700552"/>
            <a:ext cx="1278221" cy="489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068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9E003C13-7C12-1842-8B39-9514E5CD038D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F51F342A-E99B-2941-B37A-EA085C6236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3B96B32A-313D-D74F-B588-7B4F635F4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2547"/>
            <a:ext cx="10515600" cy="4444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11" name="Tijdelijke aanduiding voor datum 3">
            <a:extLst>
              <a:ext uri="{FF2B5EF4-FFF2-40B4-BE49-F238E27FC236}">
                <a16:creationId xmlns:a16="http://schemas.microsoft.com/office/drawing/2014/main" id="{960259DF-D8D8-184D-97B3-4FDCA6F62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7/10/2019</a:t>
            </a:fld>
            <a:endParaRPr lang="nl-BE"/>
          </a:p>
        </p:txBody>
      </p:sp>
      <p:sp>
        <p:nvSpPr>
          <p:cNvPr id="12" name="Tijdelijke aanduiding voor voettekst 4">
            <a:extLst>
              <a:ext uri="{FF2B5EF4-FFF2-40B4-BE49-F238E27FC236}">
                <a16:creationId xmlns:a16="http://schemas.microsoft.com/office/drawing/2014/main" id="{34BEC590-33E8-0E40-AEC4-9C650ADCE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3" name="Tijdelijke aanduiding voor dianummer 5">
            <a:extLst>
              <a:ext uri="{FF2B5EF4-FFF2-40B4-BE49-F238E27FC236}">
                <a16:creationId xmlns:a16="http://schemas.microsoft.com/office/drawing/2014/main" id="{73F445E7-493C-7043-A6F3-71B8E39C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9B1528F5-B2F2-684E-AEFC-439C98F28E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95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9E003C13-7C12-1842-8B39-9514E5CD038D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F51F342A-E99B-2941-B37A-EA085C6236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11" name="Tijdelijke aanduiding voor datum 3">
            <a:extLst>
              <a:ext uri="{FF2B5EF4-FFF2-40B4-BE49-F238E27FC236}">
                <a16:creationId xmlns:a16="http://schemas.microsoft.com/office/drawing/2014/main" id="{960259DF-D8D8-184D-97B3-4FDCA6F62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7/10/2019</a:t>
            </a:fld>
            <a:endParaRPr lang="nl-BE"/>
          </a:p>
        </p:txBody>
      </p:sp>
      <p:sp>
        <p:nvSpPr>
          <p:cNvPr id="12" name="Tijdelijke aanduiding voor voettekst 4">
            <a:extLst>
              <a:ext uri="{FF2B5EF4-FFF2-40B4-BE49-F238E27FC236}">
                <a16:creationId xmlns:a16="http://schemas.microsoft.com/office/drawing/2014/main" id="{34BEC590-33E8-0E40-AEC4-9C650ADCE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3" name="Tijdelijke aanduiding voor dianummer 5">
            <a:extLst>
              <a:ext uri="{FF2B5EF4-FFF2-40B4-BE49-F238E27FC236}">
                <a16:creationId xmlns:a16="http://schemas.microsoft.com/office/drawing/2014/main" id="{73F445E7-493C-7043-A6F3-71B8E39C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9B1528F5-B2F2-684E-AEFC-439C98F28E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5" name="Tijdelijke aanduiding voor inhoud 22">
            <a:extLst>
              <a:ext uri="{FF2B5EF4-FFF2-40B4-BE49-F238E27FC236}">
                <a16:creationId xmlns:a16="http://schemas.microsoft.com/office/drawing/2014/main" id="{5427A074-A3CA-B64D-BD48-5028F36E1E6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427273"/>
            <a:ext cx="5159375" cy="481012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subtitel toe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0D784FE-7E60-5D4C-AC0B-067C46E1F2F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060575"/>
            <a:ext cx="10515600" cy="4085582"/>
          </a:xfrm>
        </p:spPr>
        <p:txBody>
          <a:bodyPr/>
          <a:lstStyle/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1414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BDF20247-8CB6-5A46-B2BC-BAB6C84290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3081"/>
          <a:stretch/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41F4E32-D5A1-EB45-8270-7AA3753240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10" name="Ondertitel 2">
            <a:extLst>
              <a:ext uri="{FF2B5EF4-FFF2-40B4-BE49-F238E27FC236}">
                <a16:creationId xmlns:a16="http://schemas.microsoft.com/office/drawing/2014/main" id="{64DA6A24-DA0D-0D4C-B175-D3C1CD49E1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729991"/>
            <a:ext cx="10515600" cy="1110234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Klikken om de ondertitelstijl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84233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E63B2E9-5686-D747-AC01-8496BEF36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94021"/>
            <a:ext cx="5157787" cy="389564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57CA0DE-6DB0-914C-9E2D-C10E54A247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94021"/>
            <a:ext cx="5183188" cy="389564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12" name="Tijdelijke aanduiding voor datum 3">
            <a:extLst>
              <a:ext uri="{FF2B5EF4-FFF2-40B4-BE49-F238E27FC236}">
                <a16:creationId xmlns:a16="http://schemas.microsoft.com/office/drawing/2014/main" id="{7B3898FD-EE53-5F4B-AA46-EEDE05233F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7/10/2019</a:t>
            </a:fld>
            <a:endParaRPr lang="nl-BE" dirty="0"/>
          </a:p>
        </p:txBody>
      </p:sp>
      <p:sp>
        <p:nvSpPr>
          <p:cNvPr id="13" name="Tijdelijke aanduiding voor voettekst 4">
            <a:extLst>
              <a:ext uri="{FF2B5EF4-FFF2-40B4-BE49-F238E27FC236}">
                <a16:creationId xmlns:a16="http://schemas.microsoft.com/office/drawing/2014/main" id="{C657EB8E-C971-474E-8403-B9CE16165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C956C89D-2512-5B4B-8166-95BDC99AA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A77B53E0-CFCF-B045-BC42-4D700D0674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7" name="Rechthoek 16">
            <a:extLst>
              <a:ext uri="{FF2B5EF4-FFF2-40B4-BE49-F238E27FC236}">
                <a16:creationId xmlns:a16="http://schemas.microsoft.com/office/drawing/2014/main" id="{872BB1EC-A130-3E40-8DC5-E25F3B010F3D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Tijdelijke aanduiding voor titel 1">
            <a:extLst>
              <a:ext uri="{FF2B5EF4-FFF2-40B4-BE49-F238E27FC236}">
                <a16:creationId xmlns:a16="http://schemas.microsoft.com/office/drawing/2014/main" id="{99A62BF7-FDAC-634F-AD56-76ECB75A2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23" name="Tijdelijke aanduiding voor inhoud 22">
            <a:extLst>
              <a:ext uri="{FF2B5EF4-FFF2-40B4-BE49-F238E27FC236}">
                <a16:creationId xmlns:a16="http://schemas.microsoft.com/office/drawing/2014/main" id="{09CE974B-4D04-884E-81F1-9F42EC361B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607333"/>
            <a:ext cx="5159375" cy="48101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4" name="Tijdelijke aanduiding voor inhoud 22">
            <a:extLst>
              <a:ext uri="{FF2B5EF4-FFF2-40B4-BE49-F238E27FC236}">
                <a16:creationId xmlns:a16="http://schemas.microsoft.com/office/drawing/2014/main" id="{EBFE15EE-7ED9-E044-BBB1-01A6E27CB9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704" y="1607333"/>
            <a:ext cx="5159375" cy="48101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8" name="Tijdelijke aanduiding voor inhoud 22">
            <a:extLst>
              <a:ext uri="{FF2B5EF4-FFF2-40B4-BE49-F238E27FC236}">
                <a16:creationId xmlns:a16="http://schemas.microsoft.com/office/drawing/2014/main" id="{A806C9E4-97F8-4F47-B7CC-380BD67D865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 rot="5400000">
            <a:off x="9371808" y="3188494"/>
            <a:ext cx="5159375" cy="48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303795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E63B2E9-5686-D747-AC01-8496BEF36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87252"/>
            <a:ext cx="5157787" cy="13881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  <a:endParaRPr lang="nl-BE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57CA0DE-6DB0-914C-9E2D-C10E54A247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87252"/>
            <a:ext cx="5183188" cy="13881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  <a:endParaRPr lang="nl-BE" dirty="0"/>
          </a:p>
        </p:txBody>
      </p:sp>
      <p:sp>
        <p:nvSpPr>
          <p:cNvPr id="12" name="Tijdelijke aanduiding voor datum 3">
            <a:extLst>
              <a:ext uri="{FF2B5EF4-FFF2-40B4-BE49-F238E27FC236}">
                <a16:creationId xmlns:a16="http://schemas.microsoft.com/office/drawing/2014/main" id="{7B3898FD-EE53-5F4B-AA46-EEDE05233F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7/10/2019</a:t>
            </a:fld>
            <a:endParaRPr lang="nl-BE"/>
          </a:p>
        </p:txBody>
      </p:sp>
      <p:sp>
        <p:nvSpPr>
          <p:cNvPr id="13" name="Tijdelijke aanduiding voor voettekst 4">
            <a:extLst>
              <a:ext uri="{FF2B5EF4-FFF2-40B4-BE49-F238E27FC236}">
                <a16:creationId xmlns:a16="http://schemas.microsoft.com/office/drawing/2014/main" id="{C657EB8E-C971-474E-8403-B9CE16165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C956C89D-2512-5B4B-8166-95BDC99AA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A77B53E0-CFCF-B045-BC42-4D700D0674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7" name="Rechthoek 16">
            <a:extLst>
              <a:ext uri="{FF2B5EF4-FFF2-40B4-BE49-F238E27FC236}">
                <a16:creationId xmlns:a16="http://schemas.microsoft.com/office/drawing/2014/main" id="{872BB1EC-A130-3E40-8DC5-E25F3B010F3D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Tijdelijke aanduiding voor titel 1">
            <a:extLst>
              <a:ext uri="{FF2B5EF4-FFF2-40B4-BE49-F238E27FC236}">
                <a16:creationId xmlns:a16="http://schemas.microsoft.com/office/drawing/2014/main" id="{99A62BF7-FDAC-634F-AD56-76ECB75A2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23" name="Tijdelijke aanduiding voor inhoud 22">
            <a:extLst>
              <a:ext uri="{FF2B5EF4-FFF2-40B4-BE49-F238E27FC236}">
                <a16:creationId xmlns:a16="http://schemas.microsoft.com/office/drawing/2014/main" id="{09CE974B-4D04-884E-81F1-9F42EC361B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607333"/>
            <a:ext cx="5159375" cy="427930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IBM Plex Mono" panose="020B0509050203000203" pitchFamily="49" charset="77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4" name="Tijdelijke aanduiding voor inhoud 22">
            <a:extLst>
              <a:ext uri="{FF2B5EF4-FFF2-40B4-BE49-F238E27FC236}">
                <a16:creationId xmlns:a16="http://schemas.microsoft.com/office/drawing/2014/main" id="{EBFE15EE-7ED9-E044-BBB1-01A6E27CB9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85704" y="1607333"/>
            <a:ext cx="5159375" cy="427930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IBM Plex Mono" panose="020B0509050203000203" pitchFamily="49" charset="77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8" name="Tijdelijke aanduiding voor inhoud 22">
            <a:extLst>
              <a:ext uri="{FF2B5EF4-FFF2-40B4-BE49-F238E27FC236}">
                <a16:creationId xmlns:a16="http://schemas.microsoft.com/office/drawing/2014/main" id="{A806C9E4-97F8-4F47-B7CC-380BD67D865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 rot="5400000">
            <a:off x="9371808" y="3188494"/>
            <a:ext cx="5159375" cy="48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16" name="Tijdelijke aanduiding voor inhoud 3">
            <a:extLst>
              <a:ext uri="{FF2B5EF4-FFF2-40B4-BE49-F238E27FC236}">
                <a16:creationId xmlns:a16="http://schemas.microsoft.com/office/drawing/2014/main" id="{43D95085-23AB-C54C-A67C-EBDBCF13DBD9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39788" y="4389861"/>
            <a:ext cx="5157787" cy="13881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  <a:endParaRPr lang="nl-BE" dirty="0"/>
          </a:p>
        </p:txBody>
      </p:sp>
      <p:sp>
        <p:nvSpPr>
          <p:cNvPr id="19" name="Tijdelijke aanduiding voor inhoud 5">
            <a:extLst>
              <a:ext uri="{FF2B5EF4-FFF2-40B4-BE49-F238E27FC236}">
                <a16:creationId xmlns:a16="http://schemas.microsoft.com/office/drawing/2014/main" id="{E799396C-FC56-404A-AE74-30BAB735F0F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172200" y="4389861"/>
            <a:ext cx="5183188" cy="13881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  <a:endParaRPr lang="nl-BE" dirty="0"/>
          </a:p>
        </p:txBody>
      </p:sp>
      <p:sp>
        <p:nvSpPr>
          <p:cNvPr id="20" name="Tijdelijke aanduiding voor inhoud 22">
            <a:extLst>
              <a:ext uri="{FF2B5EF4-FFF2-40B4-BE49-F238E27FC236}">
                <a16:creationId xmlns:a16="http://schemas.microsoft.com/office/drawing/2014/main" id="{171F1F6B-82BA-CC41-B5BD-17039A31309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38200" y="3809942"/>
            <a:ext cx="5159375" cy="427930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IBM Plex Mono" panose="020B0509050203000203" pitchFamily="49" charset="77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1" name="Tijdelijke aanduiding voor inhoud 22">
            <a:extLst>
              <a:ext uri="{FF2B5EF4-FFF2-40B4-BE49-F238E27FC236}">
                <a16:creationId xmlns:a16="http://schemas.microsoft.com/office/drawing/2014/main" id="{F5AF84E2-295A-6B42-9545-BEF89B6B027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85704" y="3809942"/>
            <a:ext cx="5159375" cy="427930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latin typeface="IBM Plex Mono" panose="020B0509050203000203" pitchFamily="49" charset="77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1048673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E63B2E9-5686-D747-AC01-8496BEF36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94021"/>
            <a:ext cx="3189789" cy="389564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12" name="Tijdelijke aanduiding voor datum 3">
            <a:extLst>
              <a:ext uri="{FF2B5EF4-FFF2-40B4-BE49-F238E27FC236}">
                <a16:creationId xmlns:a16="http://schemas.microsoft.com/office/drawing/2014/main" id="{7B3898FD-EE53-5F4B-AA46-EEDE05233F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7/10/2019</a:t>
            </a:fld>
            <a:endParaRPr lang="nl-BE"/>
          </a:p>
        </p:txBody>
      </p:sp>
      <p:sp>
        <p:nvSpPr>
          <p:cNvPr id="13" name="Tijdelijke aanduiding voor voettekst 4">
            <a:extLst>
              <a:ext uri="{FF2B5EF4-FFF2-40B4-BE49-F238E27FC236}">
                <a16:creationId xmlns:a16="http://schemas.microsoft.com/office/drawing/2014/main" id="{C657EB8E-C971-474E-8403-B9CE16165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4" name="Tijdelijke aanduiding voor dianummer 5">
            <a:extLst>
              <a:ext uri="{FF2B5EF4-FFF2-40B4-BE49-F238E27FC236}">
                <a16:creationId xmlns:a16="http://schemas.microsoft.com/office/drawing/2014/main" id="{C956C89D-2512-5B4B-8166-95BDC99AA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A77B53E0-CFCF-B045-BC42-4D700D0674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7" name="Rechthoek 16">
            <a:extLst>
              <a:ext uri="{FF2B5EF4-FFF2-40B4-BE49-F238E27FC236}">
                <a16:creationId xmlns:a16="http://schemas.microsoft.com/office/drawing/2014/main" id="{872BB1EC-A130-3E40-8DC5-E25F3B010F3D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Tijdelijke aanduiding voor titel 1">
            <a:extLst>
              <a:ext uri="{FF2B5EF4-FFF2-40B4-BE49-F238E27FC236}">
                <a16:creationId xmlns:a16="http://schemas.microsoft.com/office/drawing/2014/main" id="{99A62BF7-FDAC-634F-AD56-76ECB75A2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23" name="Tijdelijke aanduiding voor inhoud 22">
            <a:extLst>
              <a:ext uri="{FF2B5EF4-FFF2-40B4-BE49-F238E27FC236}">
                <a16:creationId xmlns:a16="http://schemas.microsoft.com/office/drawing/2014/main" id="{09CE974B-4D04-884E-81F1-9F42EC361B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1" y="1607333"/>
            <a:ext cx="3190771" cy="48101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16" name="Tijdelijke aanduiding voor inhoud 3">
            <a:extLst>
              <a:ext uri="{FF2B5EF4-FFF2-40B4-BE49-F238E27FC236}">
                <a16:creationId xmlns:a16="http://schemas.microsoft.com/office/drawing/2014/main" id="{A1A6AEAB-B477-A349-815E-083E82660F4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499520" y="2294021"/>
            <a:ext cx="3189789" cy="389564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19" name="Tijdelijke aanduiding voor inhoud 22">
            <a:extLst>
              <a:ext uri="{FF2B5EF4-FFF2-40B4-BE49-F238E27FC236}">
                <a16:creationId xmlns:a16="http://schemas.microsoft.com/office/drawing/2014/main" id="{CBAD5DF9-92B6-2546-9A95-0D309E05A77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97933" y="1607333"/>
            <a:ext cx="3190771" cy="48101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  <p:sp>
        <p:nvSpPr>
          <p:cNvPr id="20" name="Tijdelijke aanduiding voor inhoud 3">
            <a:extLst>
              <a:ext uri="{FF2B5EF4-FFF2-40B4-BE49-F238E27FC236}">
                <a16:creationId xmlns:a16="http://schemas.microsoft.com/office/drawing/2014/main" id="{F85F8AE9-8FBC-5149-A580-618DCA14771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164012" y="2294021"/>
            <a:ext cx="3189789" cy="389564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21" name="Tijdelijke aanduiding voor inhoud 22">
            <a:extLst>
              <a:ext uri="{FF2B5EF4-FFF2-40B4-BE49-F238E27FC236}">
                <a16:creationId xmlns:a16="http://schemas.microsoft.com/office/drawing/2014/main" id="{BA04AE03-578D-D94E-BFCB-244898D0F91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162425" y="1607333"/>
            <a:ext cx="3190771" cy="48101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119734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262D035-0FF5-564C-AACB-EEF8750DE2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B5501F1-E52A-EF47-80AC-C61ECF811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FEA685E3-EFB2-8343-8EB2-0F5AC06940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7/10/2019</a:t>
            </a:fld>
            <a:endParaRPr lang="nl-BE"/>
          </a:p>
        </p:txBody>
      </p:sp>
      <p:sp>
        <p:nvSpPr>
          <p:cNvPr id="10" name="Tijdelijke aanduiding voor voettekst 4">
            <a:extLst>
              <a:ext uri="{FF2B5EF4-FFF2-40B4-BE49-F238E27FC236}">
                <a16:creationId xmlns:a16="http://schemas.microsoft.com/office/drawing/2014/main" id="{AEE8BF0C-D8F6-8646-9B1A-D74E99319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1DC1D55F-C8B3-0B41-B36B-E49AE3501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2B66CDF6-D835-C948-A46B-C1CFFAB494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3" name="Rechthoek 12">
            <a:extLst>
              <a:ext uri="{FF2B5EF4-FFF2-40B4-BE49-F238E27FC236}">
                <a16:creationId xmlns:a16="http://schemas.microsoft.com/office/drawing/2014/main" id="{D7FF7CE3-A5C3-0F4E-A516-CC5EAAC5CBBE}"/>
              </a:ext>
            </a:extLst>
          </p:cNvPr>
          <p:cNvSpPr/>
          <p:nvPr userDrawn="1"/>
        </p:nvSpPr>
        <p:spPr>
          <a:xfrm>
            <a:off x="838200" y="0"/>
            <a:ext cx="1762812" cy="235670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Tijdelijke aanduiding voor titel 1">
            <a:extLst>
              <a:ext uri="{FF2B5EF4-FFF2-40B4-BE49-F238E27FC236}">
                <a16:creationId xmlns:a16="http://schemas.microsoft.com/office/drawing/2014/main" id="{E487DBB7-C5BE-6544-A012-A19341B986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16" name="Tijdelijke aanduiding voor inhoud 22">
            <a:extLst>
              <a:ext uri="{FF2B5EF4-FFF2-40B4-BE49-F238E27FC236}">
                <a16:creationId xmlns:a16="http://schemas.microsoft.com/office/drawing/2014/main" id="{3544BFD1-7EDE-1949-9DE9-0D98CADF0C5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 rot="5400000">
            <a:off x="9371808" y="3188494"/>
            <a:ext cx="5159375" cy="48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nl-BE" dirty="0"/>
              <a:t>Voeg een titel toe</a:t>
            </a:r>
          </a:p>
        </p:txBody>
      </p:sp>
    </p:spTree>
    <p:extLst>
      <p:ext uri="{BB962C8B-B14F-4D97-AF65-F5344CB8AC3E}">
        <p14:creationId xmlns:p14="http://schemas.microsoft.com/office/powerpoint/2010/main" val="3053600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ussenbl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9E9DB3-FEC5-C445-A1B6-1D705F1A7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5912" y="3967232"/>
            <a:ext cx="9393820" cy="1009651"/>
          </a:xfrm>
        </p:spPr>
        <p:txBody>
          <a:bodyPr anchor="t"/>
          <a:lstStyle/>
          <a:p>
            <a:r>
              <a:rPr lang="nl-NL" dirty="0"/>
              <a:t>Voeg een titel toe</a:t>
            </a:r>
            <a:endParaRPr lang="nl-BE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06163179-D689-134E-956D-5E963F4007EE}"/>
              </a:ext>
            </a:extLst>
          </p:cNvPr>
          <p:cNvSpPr/>
          <p:nvPr userDrawn="1"/>
        </p:nvSpPr>
        <p:spPr>
          <a:xfrm>
            <a:off x="1335912" y="3604194"/>
            <a:ext cx="1129496" cy="134429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Tijdelijke aanduiding voor datum 3">
            <a:extLst>
              <a:ext uri="{FF2B5EF4-FFF2-40B4-BE49-F238E27FC236}">
                <a16:creationId xmlns:a16="http://schemas.microsoft.com/office/drawing/2014/main" id="{6B31380B-547B-C343-A096-1003A29347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14646" y="6356350"/>
            <a:ext cx="2743200" cy="365125"/>
          </a:xfrm>
        </p:spPr>
        <p:txBody>
          <a:bodyPr/>
          <a:lstStyle/>
          <a:p>
            <a:fld id="{871B67C2-F2DE-454C-892C-08E40DE4861D}" type="datetimeFigureOut">
              <a:rPr lang="nl-BE" smtClean="0"/>
              <a:t>7/10/2019</a:t>
            </a:fld>
            <a:endParaRPr lang="nl-BE"/>
          </a:p>
        </p:txBody>
      </p:sp>
      <p:sp>
        <p:nvSpPr>
          <p:cNvPr id="8" name="Tijdelijke aanduiding voor voettekst 4">
            <a:extLst>
              <a:ext uri="{FF2B5EF4-FFF2-40B4-BE49-F238E27FC236}">
                <a16:creationId xmlns:a16="http://schemas.microsoft.com/office/drawing/2014/main" id="{C5DDB73F-076C-234A-A9E2-6D0D8C50B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7846" y="6356350"/>
            <a:ext cx="4114800" cy="365125"/>
          </a:xfrm>
        </p:spPr>
        <p:txBody>
          <a:bodyPr/>
          <a:lstStyle/>
          <a:p>
            <a:endParaRPr lang="nl-BE"/>
          </a:p>
        </p:txBody>
      </p: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D229549F-2B60-2142-A819-D190B6082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2646" y="6356350"/>
            <a:ext cx="2581154" cy="365125"/>
          </a:xfrm>
        </p:spPr>
        <p:txBody>
          <a:bodyPr/>
          <a:lstStyle/>
          <a:p>
            <a:fld id="{DB9FB79A-2BF7-E14C-A0A8-A4E9315FF6AF}" type="slidenum">
              <a:rPr lang="nl-BE" smtClean="0"/>
              <a:t>‹#›</a:t>
            </a:fld>
            <a:endParaRPr lang="nl-BE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08A7B300-54FE-054C-9E41-12846F36A7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411108"/>
            <a:ext cx="666977" cy="255608"/>
          </a:xfrm>
          <a:prstGeom prst="rect">
            <a:avLst/>
          </a:prstGeom>
        </p:spPr>
      </p:pic>
      <p:sp>
        <p:nvSpPr>
          <p:cNvPr id="11" name="Rechthoek 10">
            <a:extLst>
              <a:ext uri="{FF2B5EF4-FFF2-40B4-BE49-F238E27FC236}">
                <a16:creationId xmlns:a16="http://schemas.microsoft.com/office/drawing/2014/main" id="{C6C6AE4D-7942-8C41-95E2-4B2B5FAA58CF}"/>
              </a:ext>
            </a:extLst>
          </p:cNvPr>
          <p:cNvSpPr/>
          <p:nvPr userDrawn="1"/>
        </p:nvSpPr>
        <p:spPr>
          <a:xfrm>
            <a:off x="863040" y="693516"/>
            <a:ext cx="10490760" cy="4971524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671655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596A588-2169-CF43-BA3C-BD38C83B3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6237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2D1E55C-CE30-CA46-8165-F1C5707F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32547"/>
            <a:ext cx="10515600" cy="4444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7A5C281-4545-634D-878D-779BAB2448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282828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fld id="{871B67C2-F2DE-454C-892C-08E40DE4861D}" type="datetimeFigureOut">
              <a:rPr lang="nl-BE" smtClean="0"/>
              <a:pPr/>
              <a:t>7/10/2019</a:t>
            </a:fld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A69FF4C-B27F-054F-88C9-DDA7564CAB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282828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4FACAB8-0A90-5544-9B96-DCB9D3B61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282828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fld id="{DB9FB79A-2BF7-E14C-A0A8-A4E9315FF6AF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788550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1" r:id="rId4"/>
    <p:sldLayoutId id="2147483653" r:id="rId5"/>
    <p:sldLayoutId id="2147483662" r:id="rId6"/>
    <p:sldLayoutId id="2147483661" r:id="rId7"/>
    <p:sldLayoutId id="2147483652" r:id="rId8"/>
    <p:sldLayoutId id="2147483654" r:id="rId9"/>
    <p:sldLayoutId id="2147483663" r:id="rId10"/>
    <p:sldLayoutId id="2147483656" r:id="rId11"/>
    <p:sldLayoutId id="2147483657" r:id="rId12"/>
    <p:sldLayoutId id="2147483660" r:id="rId13"/>
    <p:sldLayoutId id="2147483655" r:id="rId14"/>
    <p:sldLayoutId id="2147483658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BF1678-0AF8-4539-8EDB-34DA4E9276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2" name="Rectangle 3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1B2469-8F3B-2F43-BFA9-A4476C920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 to Python Programming</a:t>
            </a:r>
          </a:p>
        </p:txBody>
      </p:sp>
      <p:cxnSp>
        <p:nvCxnSpPr>
          <p:cNvPr id="43" name="Straight Connector 3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5473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A14265-014A-4088-ACBB-E0E006E27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Functions &amp; classes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0107A4-2AB0-4963-B5CA-E0F64627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86" y="485924"/>
            <a:ext cx="3885250" cy="32870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7181953-5AC6-4FFE-8746-72722DE3F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6" y="4007599"/>
            <a:ext cx="3885250" cy="20721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D933C-9AB4-49E2-99B7-1262A358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 function is a block of code which accepts data &amp; parameters and return data as a result.</a:t>
            </a:r>
          </a:p>
          <a:p>
            <a:r>
              <a:rPr lang="en-US" sz="2400" dirty="0">
                <a:solidFill>
                  <a:srgbClr val="FFFFFF"/>
                </a:solidFill>
              </a:rPr>
              <a:t>Python is an object oriented programming language</a:t>
            </a:r>
          </a:p>
          <a:p>
            <a:r>
              <a:rPr lang="en-US" sz="2400" dirty="0">
                <a:solidFill>
                  <a:srgbClr val="FFFFFF"/>
                </a:solidFill>
              </a:rPr>
              <a:t>Everything in Python is an object with its properties and methods</a:t>
            </a:r>
          </a:p>
          <a:p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89914ED4-FD4C-4E83-9F04-4532ECD672D3}"/>
              </a:ext>
            </a:extLst>
          </p:cNvPr>
          <p:cNvSpPr/>
          <p:nvPr/>
        </p:nvSpPr>
        <p:spPr>
          <a:xfrm>
            <a:off x="2805437" y="4826319"/>
            <a:ext cx="1447061" cy="816746"/>
          </a:xfrm>
          <a:prstGeom prst="wedgeEllipseCallout">
            <a:avLst>
              <a:gd name="adj1" fmla="val -112857"/>
              <a:gd name="adj2" fmla="val -95109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Function</a:t>
            </a:r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F8C1D2FF-DDA9-414B-AE34-9AE86E280114}"/>
              </a:ext>
            </a:extLst>
          </p:cNvPr>
          <p:cNvSpPr/>
          <p:nvPr/>
        </p:nvSpPr>
        <p:spPr>
          <a:xfrm>
            <a:off x="3102768" y="1198485"/>
            <a:ext cx="1718541" cy="532662"/>
          </a:xfrm>
          <a:prstGeom prst="wedgeEllipseCallout">
            <a:avLst>
              <a:gd name="adj1" fmla="val -101409"/>
              <a:gd name="adj2" fmla="val -103500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Contructor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047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C7D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ECED81-3784-42B4-AA00-AFBC6FC8B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Flask Micro-Framework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08B54F-75F2-4C03-B419-FF2B42348F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0013" y="961812"/>
            <a:ext cx="5905372" cy="4930987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AB66ED9C-6DF5-4313-A85B-0340CBF0E0A3}"/>
              </a:ext>
            </a:extLst>
          </p:cNvPr>
          <p:cNvSpPr/>
          <p:nvPr/>
        </p:nvSpPr>
        <p:spPr>
          <a:xfrm>
            <a:off x="6096000" y="514905"/>
            <a:ext cx="2355542" cy="358130"/>
          </a:xfrm>
          <a:prstGeom prst="wedgeEllipseCallout">
            <a:avLst>
              <a:gd name="adj1" fmla="val -48722"/>
              <a:gd name="adj2" fmla="val 8233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Import library</a:t>
            </a:r>
          </a:p>
        </p:txBody>
      </p:sp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7FF6D443-00A9-496D-99EC-25475AE663E7}"/>
              </a:ext>
            </a:extLst>
          </p:cNvPr>
          <p:cNvSpPr/>
          <p:nvPr/>
        </p:nvSpPr>
        <p:spPr>
          <a:xfrm>
            <a:off x="9694416" y="514905"/>
            <a:ext cx="2355542" cy="609568"/>
          </a:xfrm>
          <a:prstGeom prst="wedgeEllipseCallout">
            <a:avLst>
              <a:gd name="adj1" fmla="val -48722"/>
              <a:gd name="adj2" fmla="val 8233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Initialize Flask object</a:t>
            </a:r>
          </a:p>
        </p:txBody>
      </p:sp>
      <p:sp>
        <p:nvSpPr>
          <p:cNvPr id="16" name="Speech Bubble: Oval 15">
            <a:extLst>
              <a:ext uri="{FF2B5EF4-FFF2-40B4-BE49-F238E27FC236}">
                <a16:creationId xmlns:a16="http://schemas.microsoft.com/office/drawing/2014/main" id="{0A2A7149-14C3-4DB7-B2B8-53B032E3AE39}"/>
              </a:ext>
            </a:extLst>
          </p:cNvPr>
          <p:cNvSpPr/>
          <p:nvPr/>
        </p:nvSpPr>
        <p:spPr>
          <a:xfrm>
            <a:off x="8308019" y="1487107"/>
            <a:ext cx="2355542" cy="358130"/>
          </a:xfrm>
          <a:prstGeom prst="wedgeEllipseCallout">
            <a:avLst>
              <a:gd name="adj1" fmla="val -104878"/>
              <a:gd name="adj2" fmla="val 54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routing</a:t>
            </a:r>
          </a:p>
        </p:txBody>
      </p:sp>
      <p:sp>
        <p:nvSpPr>
          <p:cNvPr id="17" name="Speech Bubble: Oval 16">
            <a:extLst>
              <a:ext uri="{FF2B5EF4-FFF2-40B4-BE49-F238E27FC236}">
                <a16:creationId xmlns:a16="http://schemas.microsoft.com/office/drawing/2014/main" id="{07CF6CA2-4483-4225-B742-B698BEBA7FC0}"/>
              </a:ext>
            </a:extLst>
          </p:cNvPr>
          <p:cNvSpPr/>
          <p:nvPr/>
        </p:nvSpPr>
        <p:spPr>
          <a:xfrm>
            <a:off x="9005960" y="3445292"/>
            <a:ext cx="3158849" cy="790150"/>
          </a:xfrm>
          <a:prstGeom prst="wedgeEllipseCallout">
            <a:avLst>
              <a:gd name="adj1" fmla="val -48345"/>
              <a:gd name="adj2" fmla="val 85309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Serving web app on localhost port 8080</a:t>
            </a:r>
          </a:p>
        </p:txBody>
      </p:sp>
    </p:spTree>
    <p:extLst>
      <p:ext uri="{BB962C8B-B14F-4D97-AF65-F5344CB8AC3E}">
        <p14:creationId xmlns:p14="http://schemas.microsoft.com/office/powerpoint/2010/main" val="3440752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3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6">
                  <a:lumMod val="90000"/>
                </a:schemeClr>
              </a:gs>
              <a:gs pos="25000">
                <a:schemeClr val="accent6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5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4F94E6-A0E2-4703-980B-FD2CBA7FA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Let’s start Coding</a:t>
            </a: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63408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1550096"/>
            <a:ext cx="3932237" cy="1600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776177" y="4904891"/>
            <a:ext cx="3932237" cy="1600200"/>
          </a:xfrm>
        </p:spPr>
        <p:txBody>
          <a:bodyPr>
            <a:normAutofit/>
          </a:bodyPr>
          <a:lstStyle/>
          <a:p>
            <a:r>
              <a:rPr lang="nl-BE" dirty="0"/>
              <a:t>www.arinti.ai </a:t>
            </a:r>
          </a:p>
          <a:p>
            <a:pPr>
              <a:lnSpc>
                <a:spcPct val="150000"/>
              </a:lnSpc>
            </a:pPr>
            <a:r>
              <a:rPr lang="nl-BE" sz="1300" dirty="0" err="1"/>
              <a:t>Stationstraat</a:t>
            </a:r>
            <a:r>
              <a:rPr lang="nl-BE" sz="1300" dirty="0"/>
              <a:t> 55</a:t>
            </a:r>
            <a:br>
              <a:rPr lang="nl-BE" sz="1300" dirty="0"/>
            </a:br>
            <a:r>
              <a:rPr lang="nl-BE" sz="1300" dirty="0"/>
              <a:t>2800 Mechelen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3"/>
          </p:nvPr>
        </p:nvSpPr>
        <p:spPr>
          <a:xfrm>
            <a:off x="839788" y="3328727"/>
            <a:ext cx="3932237" cy="1306883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nl-BE" dirty="0"/>
              <a:t>Ali Doku</a:t>
            </a:r>
            <a:br>
              <a:rPr lang="nl-BE" dirty="0"/>
            </a:br>
            <a:r>
              <a:rPr lang="nl-BE" dirty="0"/>
              <a:t>AI Engineer &amp; Data </a:t>
            </a:r>
            <a:r>
              <a:rPr lang="nl-BE" dirty="0" err="1"/>
              <a:t>Scientist</a:t>
            </a:r>
            <a:br>
              <a:rPr lang="nl-BE" dirty="0"/>
            </a:br>
            <a:r>
              <a:rPr lang="nl-BE" dirty="0"/>
              <a:t>+32 489 84 28 73</a:t>
            </a:r>
            <a:br>
              <a:rPr lang="en-US" dirty="0"/>
            </a:br>
            <a:r>
              <a:rPr lang="en-US" dirty="0"/>
              <a:t>ali.doku@arinti.ai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503926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DD497-65B0-4553-BE60-F9F63B11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C409B-201F-4EDB-A0D3-84F03D539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Python</a:t>
            </a:r>
          </a:p>
          <a:p>
            <a:r>
              <a:rPr lang="en-US" dirty="0"/>
              <a:t>Why do people use Python</a:t>
            </a:r>
          </a:p>
          <a:p>
            <a:r>
              <a:rPr lang="en-US" dirty="0"/>
              <a:t>Syntax</a:t>
            </a:r>
          </a:p>
          <a:p>
            <a:r>
              <a:rPr lang="en-US" dirty="0"/>
              <a:t>Python Data Types</a:t>
            </a:r>
          </a:p>
          <a:p>
            <a:r>
              <a:rPr lang="en-US" dirty="0"/>
              <a:t>Control Statements</a:t>
            </a:r>
          </a:p>
          <a:p>
            <a:r>
              <a:rPr lang="en-US" dirty="0"/>
              <a:t>Function and Classes</a:t>
            </a:r>
          </a:p>
          <a:p>
            <a:r>
              <a:rPr lang="en-US" dirty="0"/>
              <a:t>Flask framework for Web Applications</a:t>
            </a:r>
          </a:p>
        </p:txBody>
      </p:sp>
    </p:spTree>
    <p:extLst>
      <p:ext uri="{BB962C8B-B14F-4D97-AF65-F5344CB8AC3E}">
        <p14:creationId xmlns:p14="http://schemas.microsoft.com/office/powerpoint/2010/main" val="3248179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C971-6475-4BAE-9F95-939BA7B8A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Python …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E7705-D69E-4FC1-BAE0-1A39BA6D7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Python is a general purpose programming language that is often applied in scripting roles. </a:t>
            </a:r>
          </a:p>
          <a:p>
            <a:pPr>
              <a:lnSpc>
                <a:spcPct val="150000"/>
              </a:lnSpc>
            </a:pPr>
            <a:r>
              <a:rPr lang="en-US" dirty="0"/>
              <a:t>Python is an Interpreted language</a:t>
            </a:r>
          </a:p>
          <a:p>
            <a:pPr>
              <a:lnSpc>
                <a:spcPct val="150000"/>
              </a:lnSpc>
            </a:pPr>
            <a:r>
              <a:rPr lang="en-US" dirty="0"/>
              <a:t>Multi-purpose (Web, GUI, scripting, etc.)</a:t>
            </a:r>
          </a:p>
          <a:p>
            <a:pPr>
              <a:lnSpc>
                <a:spcPct val="150000"/>
              </a:lnSpc>
            </a:pPr>
            <a:r>
              <a:rPr lang="en-US" dirty="0"/>
              <a:t>Strongly typed and dynamically typed</a:t>
            </a:r>
          </a:p>
          <a:p>
            <a:pPr>
              <a:lnSpc>
                <a:spcPct val="150000"/>
              </a:lnSpc>
            </a:pPr>
            <a:r>
              <a:rPr lang="en-US" dirty="0"/>
              <a:t>Focus on readability and productivity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936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320CA-62A5-4D73-9AAE-A06CB2EBA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do people use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D1105-67E8-4724-BDAD-B66D8A91E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Python can be used on a server to create web applications</a:t>
            </a:r>
          </a:p>
          <a:p>
            <a:pPr>
              <a:lnSpc>
                <a:spcPct val="150000"/>
              </a:lnSpc>
            </a:pPr>
            <a:r>
              <a:rPr lang="en-US" dirty="0"/>
              <a:t>Alongside with software to create workflows</a:t>
            </a:r>
          </a:p>
          <a:p>
            <a:pPr>
              <a:lnSpc>
                <a:spcPct val="150000"/>
              </a:lnSpc>
            </a:pPr>
            <a:r>
              <a:rPr lang="en-US" dirty="0"/>
              <a:t>Read/write files and database connection</a:t>
            </a:r>
          </a:p>
          <a:p>
            <a:pPr>
              <a:lnSpc>
                <a:spcPct val="150000"/>
              </a:lnSpc>
            </a:pPr>
            <a:r>
              <a:rPr lang="en-US" dirty="0"/>
              <a:t>Handle big data and perform complex mathematics</a:t>
            </a:r>
          </a:p>
          <a:p>
            <a:pPr>
              <a:lnSpc>
                <a:spcPct val="150000"/>
              </a:lnSpc>
            </a:pPr>
            <a:r>
              <a:rPr lang="en-US" dirty="0"/>
              <a:t>Widely used in AI &amp; Data Science projects</a:t>
            </a:r>
          </a:p>
          <a:p>
            <a:pPr>
              <a:lnSpc>
                <a:spcPct val="150000"/>
              </a:lnSpc>
            </a:pPr>
            <a:r>
              <a:rPr lang="en-US" dirty="0"/>
              <a:t>Rapid prototyping, or for production-ready software development</a:t>
            </a:r>
          </a:p>
          <a:p>
            <a:pPr>
              <a:lnSpc>
                <a:spcPct val="150000"/>
              </a:lnSpc>
            </a:pPr>
            <a:r>
              <a:rPr lang="en-US" dirty="0"/>
              <a:t>Simple syntax similar to English language</a:t>
            </a:r>
          </a:p>
        </p:txBody>
      </p:sp>
    </p:spTree>
    <p:extLst>
      <p:ext uri="{BB962C8B-B14F-4D97-AF65-F5344CB8AC3E}">
        <p14:creationId xmlns:p14="http://schemas.microsoft.com/office/powerpoint/2010/main" val="2108295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7E28C-793A-4BC3-B50D-4E4BE1012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Releases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AC1C4-BC47-43C7-8435-E47926C8E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173" y="1804109"/>
            <a:ext cx="10031233" cy="444441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Created in 1989 by Guido Van Rossum (Netherlands)</a:t>
            </a:r>
          </a:p>
          <a:p>
            <a:pPr>
              <a:lnSpc>
                <a:spcPct val="150000"/>
              </a:lnSpc>
            </a:pPr>
            <a:r>
              <a:rPr lang="en-US" dirty="0"/>
              <a:t>Python 1.0 released in 1994</a:t>
            </a:r>
          </a:p>
          <a:p>
            <a:pPr>
              <a:lnSpc>
                <a:spcPct val="150000"/>
              </a:lnSpc>
            </a:pPr>
            <a:r>
              <a:rPr lang="en-US" dirty="0"/>
              <a:t>Python 2.0 released in 2000</a:t>
            </a:r>
          </a:p>
          <a:p>
            <a:pPr>
              <a:lnSpc>
                <a:spcPct val="150000"/>
              </a:lnSpc>
            </a:pPr>
            <a:r>
              <a:rPr lang="en-US" dirty="0"/>
              <a:t>Python 3.9 released in 2008</a:t>
            </a:r>
          </a:p>
          <a:p>
            <a:pPr>
              <a:lnSpc>
                <a:spcPct val="150000"/>
              </a:lnSpc>
            </a:pPr>
            <a:r>
              <a:rPr lang="en-US" dirty="0"/>
              <a:t>Python 2.7 is the recommended version</a:t>
            </a:r>
          </a:p>
          <a:p>
            <a:pPr>
              <a:lnSpc>
                <a:spcPct val="150000"/>
              </a:lnSpc>
            </a:pPr>
            <a:r>
              <a:rPr lang="en-US" dirty="0"/>
              <a:t>Python 3.0 adoption will take a few years</a:t>
            </a:r>
          </a:p>
        </p:txBody>
      </p:sp>
    </p:spTree>
    <p:extLst>
      <p:ext uri="{BB962C8B-B14F-4D97-AF65-F5344CB8AC3E}">
        <p14:creationId xmlns:p14="http://schemas.microsoft.com/office/powerpoint/2010/main" val="1518263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5125A9B-83E6-46A5-93D9-F633F1CB2C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4442" y="2133599"/>
            <a:ext cx="8629358" cy="1981200"/>
          </a:xfrm>
        </p:spPr>
        <p:txBody>
          <a:bodyPr anchor="ctr">
            <a:normAutofit/>
          </a:bodyPr>
          <a:lstStyle/>
          <a:p>
            <a:r>
              <a:rPr lang="en-US" sz="6600" dirty="0"/>
              <a:t>Syntax</a:t>
            </a:r>
            <a:endParaRPr lang="en-US" sz="4400" dirty="0"/>
          </a:p>
        </p:txBody>
      </p:sp>
      <p:pic>
        <p:nvPicPr>
          <p:cNvPr id="8" name="Graphic 7" descr="Highlight">
            <a:extLst>
              <a:ext uri="{FF2B5EF4-FFF2-40B4-BE49-F238E27FC236}">
                <a16:creationId xmlns:a16="http://schemas.microsoft.com/office/drawing/2014/main" id="{F192D0B0-BE78-4395-B140-D4C2D0E89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438399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143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lowchart: Document 28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284F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B4E03F-37AA-4530-AE47-2314E1EF4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Python example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E694AAC-B208-4987-82BE-BD67A4FE3A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3088" y="2334827"/>
            <a:ext cx="6996113" cy="42879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F68B48-B125-4853-8262-06FEFF2F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088" y="423585"/>
            <a:ext cx="6996113" cy="17208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2" name="Speech Bubble: Rectangle with Corners Rounded 21">
            <a:extLst>
              <a:ext uri="{FF2B5EF4-FFF2-40B4-BE49-F238E27FC236}">
                <a16:creationId xmlns:a16="http://schemas.microsoft.com/office/drawing/2014/main" id="{2D9528B6-BB8C-498D-92D7-927C509DFE7F}"/>
              </a:ext>
            </a:extLst>
          </p:cNvPr>
          <p:cNvSpPr/>
          <p:nvPr/>
        </p:nvSpPr>
        <p:spPr>
          <a:xfrm>
            <a:off x="2291582" y="5007006"/>
            <a:ext cx="1843728" cy="612648"/>
          </a:xfrm>
          <a:prstGeom prst="wedgeRoundRectCallout">
            <a:avLst>
              <a:gd name="adj1" fmla="val 63431"/>
              <a:gd name="adj2" fmla="val 62500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Condition statements</a:t>
            </a:r>
          </a:p>
        </p:txBody>
      </p:sp>
      <p:sp>
        <p:nvSpPr>
          <p:cNvPr id="25" name="Speech Bubble: Rectangle with Corners Rounded 24">
            <a:extLst>
              <a:ext uri="{FF2B5EF4-FFF2-40B4-BE49-F238E27FC236}">
                <a16:creationId xmlns:a16="http://schemas.microsoft.com/office/drawing/2014/main" id="{522FF9F1-A194-4241-A296-F92C5605CA2F}"/>
              </a:ext>
            </a:extLst>
          </p:cNvPr>
          <p:cNvSpPr/>
          <p:nvPr/>
        </p:nvSpPr>
        <p:spPr>
          <a:xfrm>
            <a:off x="2499400" y="3523160"/>
            <a:ext cx="1386800" cy="612648"/>
          </a:xfrm>
          <a:prstGeom prst="wedgeRoundRectCallout">
            <a:avLst>
              <a:gd name="adj1" fmla="val 112959"/>
              <a:gd name="adj2" fmla="val -41833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Identation</a:t>
            </a:r>
            <a:endParaRPr lang="en-US" dirty="0"/>
          </a:p>
        </p:txBody>
      </p:sp>
      <p:sp>
        <p:nvSpPr>
          <p:cNvPr id="27" name="Thought Bubble: Cloud 26">
            <a:extLst>
              <a:ext uri="{FF2B5EF4-FFF2-40B4-BE49-F238E27FC236}">
                <a16:creationId xmlns:a16="http://schemas.microsoft.com/office/drawing/2014/main" id="{BBFAB5EF-7C49-4AA3-95E2-4987791399A0}"/>
              </a:ext>
            </a:extLst>
          </p:cNvPr>
          <p:cNvSpPr/>
          <p:nvPr/>
        </p:nvSpPr>
        <p:spPr>
          <a:xfrm>
            <a:off x="7881144" y="4882719"/>
            <a:ext cx="2441360" cy="612648"/>
          </a:xfrm>
          <a:prstGeom prst="cloudCallout">
            <a:avLst>
              <a:gd name="adj1" fmla="val -60469"/>
              <a:gd name="adj2" fmla="val 97278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Math operations</a:t>
            </a:r>
          </a:p>
        </p:txBody>
      </p:sp>
    </p:spTree>
    <p:extLst>
      <p:ext uri="{BB962C8B-B14F-4D97-AF65-F5344CB8AC3E}">
        <p14:creationId xmlns:p14="http://schemas.microsoft.com/office/powerpoint/2010/main" val="2603018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0618178-4B5C-46A4-9E68-052C31FA6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C8661E0-AF0B-4B8B-A5C8-843EC25DA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Data types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383067-1603-4753-BB95-38460950B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35" y="1241355"/>
            <a:ext cx="4160452" cy="11273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D61C90E-527C-41F1-80A3-39C9BEC56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789" y="1092207"/>
            <a:ext cx="2775313" cy="13841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C274C8-50B7-4C24-9190-A3DA2CE99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4805" y="1275643"/>
            <a:ext cx="4308687" cy="105562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36FD40B-09C1-46D7-9E32-CC9BD7629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5FB4963-90E4-4C6B-B195-D9A8960BA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17635" y="4263832"/>
            <a:ext cx="4160452" cy="151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58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A14265-014A-4088-ACBB-E0E006E27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Functions &amp; classes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0107A4-2AB0-4963-B5CA-E0F64627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86" y="485924"/>
            <a:ext cx="3885250" cy="32870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7181953-5AC6-4FFE-8746-72722DE3F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6" y="4007599"/>
            <a:ext cx="3885250" cy="20721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D933C-9AB4-49E2-99B7-1262A358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 function is a block of code which accepts data &amp; parameters and return data as a result.</a:t>
            </a:r>
          </a:p>
          <a:p>
            <a:r>
              <a:rPr lang="en-US" sz="2400" dirty="0">
                <a:solidFill>
                  <a:srgbClr val="FFFFFF"/>
                </a:solidFill>
              </a:rPr>
              <a:t>Python is an object oriented programming language</a:t>
            </a:r>
          </a:p>
          <a:p>
            <a:r>
              <a:rPr lang="en-US" sz="2400" dirty="0">
                <a:solidFill>
                  <a:srgbClr val="FFFFFF"/>
                </a:solidFill>
              </a:rPr>
              <a:t>Everything in Python is an object with its properties and methods</a:t>
            </a:r>
          </a:p>
          <a:p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1855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Colorsheme - arinti">
      <a:dk1>
        <a:srgbClr val="000000"/>
      </a:dk1>
      <a:lt1>
        <a:srgbClr val="FFFFFF"/>
      </a:lt1>
      <a:dk2>
        <a:srgbClr val="282828"/>
      </a:dk2>
      <a:lt2>
        <a:srgbClr val="E7E6E6"/>
      </a:lt2>
      <a:accent1>
        <a:srgbClr val="2EAEFF"/>
      </a:accent1>
      <a:accent2>
        <a:srgbClr val="EA414F"/>
      </a:accent2>
      <a:accent3>
        <a:srgbClr val="FFC520"/>
      </a:accent3>
      <a:accent4>
        <a:srgbClr val="9FD13F"/>
      </a:accent4>
      <a:accent5>
        <a:srgbClr val="282828"/>
      </a:accent5>
      <a:accent6>
        <a:srgbClr val="F5F5F5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82828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4BB19B0AED0648B36A136813105305" ma:contentTypeVersion="6" ma:contentTypeDescription="Create a new document." ma:contentTypeScope="" ma:versionID="22005b61e749aeab83bdff171f66e745">
  <xsd:schema xmlns:xsd="http://www.w3.org/2001/XMLSchema" xmlns:xs="http://www.w3.org/2001/XMLSchema" xmlns:p="http://schemas.microsoft.com/office/2006/metadata/properties" xmlns:ns2="61caf963-218e-4243-bf62-50e6af82536f" xmlns:ns3="9f7dd9e1-48f2-48ed-a30a-75449b1b1977" targetNamespace="http://schemas.microsoft.com/office/2006/metadata/properties" ma:root="true" ma:fieldsID="4541511a574f06bf6f547423ab3113b6" ns2:_="" ns3:_="">
    <xsd:import namespace="61caf963-218e-4243-bf62-50e6af82536f"/>
    <xsd:import namespace="9f7dd9e1-48f2-48ed-a30a-75449b1b19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2:MediaServiceAutoTags" minOccurs="0"/>
                <xsd:element ref="ns2:MediaServiceDateTake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caf963-218e-4243-bf62-50e6af82536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7dd9e1-48f2-48ed-a30a-75449b1b197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3E9D190-4F02-4DC7-8D56-24B50D1D729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caf963-218e-4243-bf62-50e6af82536f"/>
    <ds:schemaRef ds:uri="9f7dd9e1-48f2-48ed-a30a-75449b1b19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3071E60-1548-40DB-A0B3-E5968690F1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FDA3BF9-CC60-4251-82E1-7F2605497395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61caf963-218e-4243-bf62-50e6af82536f"/>
    <ds:schemaRef ds:uri="http://purl.org/dc/elements/1.1/"/>
    <ds:schemaRef ds:uri="http://schemas.microsoft.com/office/2006/metadata/properties"/>
    <ds:schemaRef ds:uri="9f7dd9e1-48f2-48ed-a30a-75449b1b1977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290</Words>
  <Application>Microsoft Office PowerPoint</Application>
  <PresentationFormat>Widescreen</PresentationFormat>
  <Paragraphs>56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Consolas</vt:lpstr>
      <vt:lpstr>Franklin Gothic Book</vt:lpstr>
      <vt:lpstr>Franklin Gothic Medium</vt:lpstr>
      <vt:lpstr>Georgia</vt:lpstr>
      <vt:lpstr>IBM Plex Mono</vt:lpstr>
      <vt:lpstr>IBM Plex Sans Medium</vt:lpstr>
      <vt:lpstr>Kantoorthema</vt:lpstr>
      <vt:lpstr>Introduction to Python Programming</vt:lpstr>
      <vt:lpstr>Agenda </vt:lpstr>
      <vt:lpstr>What is Python … ?</vt:lpstr>
      <vt:lpstr>Why do people use Python</vt:lpstr>
      <vt:lpstr>Releases </vt:lpstr>
      <vt:lpstr>Syntax</vt:lpstr>
      <vt:lpstr>Python example</vt:lpstr>
      <vt:lpstr>Data types</vt:lpstr>
      <vt:lpstr>Functions &amp; classes</vt:lpstr>
      <vt:lpstr>Functions &amp; classes</vt:lpstr>
      <vt:lpstr>Flask Micro-Framework</vt:lpstr>
      <vt:lpstr>Let’s start Coding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Python Programming</dc:title>
  <dc:creator>Doku Ali</dc:creator>
  <cp:lastModifiedBy>Doku Ali</cp:lastModifiedBy>
  <cp:revision>3</cp:revision>
  <dcterms:created xsi:type="dcterms:W3CDTF">2019-10-04T08:55:11Z</dcterms:created>
  <dcterms:modified xsi:type="dcterms:W3CDTF">2019-10-07T07:37:28Z</dcterms:modified>
</cp:coreProperties>
</file>